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3" r:id="rId4"/>
    <p:sldId id="272" r:id="rId5"/>
    <p:sldId id="261" r:id="rId6"/>
    <p:sldId id="267" r:id="rId7"/>
    <p:sldId id="265" r:id="rId8"/>
    <p:sldId id="268" r:id="rId9"/>
    <p:sldId id="269" r:id="rId10"/>
    <p:sldId id="262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FF00"/>
    <a:srgbClr val="66FF33"/>
    <a:srgbClr val="00CCFF"/>
    <a:srgbClr val="FF33CC"/>
    <a:srgbClr val="FF1111"/>
    <a:srgbClr val="00CC00"/>
    <a:srgbClr val="FF0066"/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7487C-8A55-44C0-8527-C6F9C80130C4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9EC64-ACD7-40BA-92D0-5C0FA7716F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2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F1E-D109-4949-A8B3-B4799E89DC4C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9D3-FB12-47F5-843F-79DFCFD6C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5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F1E-D109-4949-A8B3-B4799E89DC4C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9D3-FB12-47F5-843F-79DFCFD6C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8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F1E-D109-4949-A8B3-B4799E89DC4C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9D3-FB12-47F5-843F-79DFCFD6C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5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F1E-D109-4949-A8B3-B4799E89DC4C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9D3-FB12-47F5-843F-79DFCFD6C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0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F1E-D109-4949-A8B3-B4799E89DC4C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9D3-FB12-47F5-843F-79DFCFD6C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F1E-D109-4949-A8B3-B4799E89DC4C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9D3-FB12-47F5-843F-79DFCFD6C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1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F1E-D109-4949-A8B3-B4799E89DC4C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9D3-FB12-47F5-843F-79DFCFD6C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7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F1E-D109-4949-A8B3-B4799E89DC4C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9D3-FB12-47F5-843F-79DFCFD6C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F1E-D109-4949-A8B3-B4799E89DC4C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9D3-FB12-47F5-843F-79DFCFD6C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8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F1E-D109-4949-A8B3-B4799E89DC4C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9D3-FB12-47F5-843F-79DFCFD6C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0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9F1E-D109-4949-A8B3-B4799E89DC4C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A49D3-FB12-47F5-843F-79DFCFD6C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2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F9F1E-D109-4949-A8B3-B4799E89DC4C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A49D3-FB12-47F5-843F-79DFCFD6C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9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5"/>
            <a:ext cx="12192000" cy="6853875"/>
          </a:xfrm>
          <a:prstGeom prst="rect">
            <a:avLst/>
          </a:prstGeom>
        </p:spPr>
      </p:pic>
      <p:pic>
        <p:nvPicPr>
          <p:cNvPr id="6" name="Picture 5" descr="208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011" y="506996"/>
            <a:ext cx="2001978" cy="600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21324" y="1855482"/>
            <a:ext cx="10550769" cy="3308960"/>
          </a:xfrm>
        </p:spPr>
        <p:txBody>
          <a:bodyPr>
            <a:normAutofit fontScale="90000"/>
          </a:bodyPr>
          <a:lstStyle/>
          <a:p>
            <a:pPr>
              <a:lnSpc>
                <a:spcPct val="135000"/>
              </a:lnSpc>
            </a:pPr>
            <a:r>
              <a:rPr lang="en-US" altLang="vi-VN" sz="3600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altLang="vi-VN" sz="3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5</a:t>
            </a:r>
            <a:br>
              <a:rPr lang="en-US" altLang="vi-VN" b="1" u="sng" dirty="0">
                <a:solidFill>
                  <a:srgbClr val="FF0000"/>
                </a:solidFill>
              </a:rPr>
            </a:br>
            <a:r>
              <a:rPr lang="en-US" altLang="vi-VN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CÁCH THỨC VẬN ĐỘNG , PHÁT TRIỂN CỦA SỰ VẬT VÀ HIỆN TƯỢNG</a:t>
            </a:r>
            <a:r>
              <a:rPr lang="vi-VN" altLang="vi-VN" b="1" dirty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sym typeface="Wingdings" pitchFamily="2" charset="2"/>
              </a:rPr>
              <a:t>   (1 Tiết)</a:t>
            </a:r>
            <a:endParaRPr lang="en-US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00FF00"/>
              </a:solidFill>
            </a:endParaRPr>
          </a:p>
        </p:txBody>
      </p:sp>
      <p:pic>
        <p:nvPicPr>
          <p:cNvPr id="8" name="Picture 10" descr="7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753" y="400965"/>
            <a:ext cx="419454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6F8683E-7B5C-4AB4-8962-F792023F1054}"/>
              </a:ext>
            </a:extLst>
          </p:cNvPr>
          <p:cNvSpPr txBox="1">
            <a:spLocks/>
          </p:cNvSpPr>
          <p:nvPr/>
        </p:nvSpPr>
        <p:spPr>
          <a:xfrm>
            <a:off x="6218583" y="5401621"/>
            <a:ext cx="3309803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           </a:t>
            </a:r>
            <a:r>
              <a:rPr lang="vi-VN" sz="2000" b="1" u="sng" dirty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GV</a:t>
            </a:r>
            <a:r>
              <a:rPr lang="vi-VN" sz="2000" b="1" dirty="0">
                <a:solidFill>
                  <a:srgbClr val="C00000"/>
                </a:solidFill>
                <a:latin typeface="Microsoft Sans Serif" pitchFamily="34" charset="0"/>
                <a:cs typeface="Microsoft Sans Serif" pitchFamily="34" charset="0"/>
              </a:rPr>
              <a:t>: Nguyễn Kim Anh</a:t>
            </a:r>
            <a:endParaRPr lang="en-US" sz="2800" b="1" dirty="0">
              <a:solidFill>
                <a:srgbClr val="C0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52322"/>
      </p:ext>
    </p:extLst>
  </p:cSld>
  <p:clrMapOvr>
    <a:masterClrMapping/>
  </p:clrMapOvr>
  <p:transition spd="slow" advClick="0" advTm="5000">
    <p:wipe dir="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691661" y="365125"/>
            <a:ext cx="114886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urlz MT" pitchFamily="82" charset="0"/>
              </a:rPr>
              <a:t>Bài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urlz MT" pitchFamily="82" charset="0"/>
              </a:rPr>
              <a:t> 5: 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CÁCH THỨC VẬN ĐỘNG, PHÁT TRIỂN CỦA SỰ VẬT VÀ HIỆN TƯỢNG</a:t>
            </a:r>
            <a:br>
              <a:rPr lang="en-US" sz="40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87569" y="1532548"/>
            <a:ext cx="11863754" cy="50909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b. </a:t>
            </a:r>
            <a:r>
              <a:rPr lang="en-US" sz="46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Chất</a:t>
            </a:r>
            <a:r>
              <a:rPr lang="en-US" sz="4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6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mới</a:t>
            </a:r>
            <a:r>
              <a:rPr lang="en-US" sz="4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6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ra</a:t>
            </a:r>
            <a:r>
              <a:rPr lang="en-US" sz="4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6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đời</a:t>
            </a:r>
            <a:r>
              <a:rPr lang="en-US" sz="4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6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lại</a:t>
            </a:r>
            <a:r>
              <a:rPr lang="en-US" sz="4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6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bao</a:t>
            </a:r>
            <a:r>
              <a:rPr lang="en-US" sz="4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6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hàm</a:t>
            </a:r>
            <a:r>
              <a:rPr lang="en-US" sz="4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6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một</a:t>
            </a:r>
            <a:r>
              <a:rPr lang="en-US" sz="4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6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lượng</a:t>
            </a:r>
            <a:r>
              <a:rPr lang="en-US" sz="4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6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mới</a:t>
            </a:r>
            <a:r>
              <a:rPr lang="en-US" sz="4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6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tương</a:t>
            </a:r>
            <a:r>
              <a:rPr lang="en-US" sz="4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46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ứng</a:t>
            </a:r>
            <a:r>
              <a:rPr lang="en-US" sz="4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: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Khi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chất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mới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đời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nó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sẽ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nhanh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chóng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quy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định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mình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một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lượng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mới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phù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hợp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=&gt;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Đây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chính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là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sự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thống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nhất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giữa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chất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và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lượng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VD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               </a:t>
            </a:r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r>
              <a:rPr lang="en-US" sz="31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tăng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thêm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nguyên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tử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oxy         </a:t>
            </a:r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</a:t>
            </a:r>
            <a:r>
              <a:rPr lang="en-US" sz="3100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(Oxy)                                                       (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Ozon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-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Không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mùi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                                             -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Có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mùi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-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Không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khử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trùng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                                    -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Khử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trùng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</a:t>
            </a:r>
            <a:r>
              <a:rPr lang="en-US" sz="30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Liên</a:t>
            </a:r>
            <a:r>
              <a:rPr lang="en-US" sz="3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0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hệ</a:t>
            </a:r>
            <a:r>
              <a:rPr lang="en-US" sz="3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0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thực</a:t>
            </a:r>
            <a:r>
              <a:rPr lang="en-US" sz="30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0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tiễn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  - </a:t>
            </a:r>
            <a:r>
              <a:rPr lang="en-US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Về</a:t>
            </a:r>
            <a:r>
              <a:rPr lang="en-US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rèn</a:t>
            </a:r>
            <a:r>
              <a:rPr lang="en-US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luyện</a:t>
            </a:r>
            <a:r>
              <a:rPr lang="en-US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thể</a:t>
            </a:r>
            <a:r>
              <a:rPr lang="en-US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chất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“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Có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công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mài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sắt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có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ngày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nên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</a:t>
            </a:r>
          </a:p>
          <a:p>
            <a:pPr marL="0" indent="0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- </a:t>
            </a:r>
            <a:r>
              <a:rPr lang="en-US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Về</a:t>
            </a:r>
            <a:r>
              <a:rPr lang="en-US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học</a:t>
            </a:r>
            <a:r>
              <a:rPr lang="en-US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tập</a:t>
            </a:r>
            <a:r>
              <a:rPr lang="en-US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Năng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nhặt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chặt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bị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        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Tích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tiểu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thành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đại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Kiến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lâu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đầy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tổ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      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Góp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gió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thành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637691" y="3833392"/>
            <a:ext cx="5122985" cy="152427"/>
          </a:xfrm>
          <a:prstGeom prst="rightArrow">
            <a:avLst/>
          </a:prstGeom>
          <a:solidFill>
            <a:srgbClr val="00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9558"/>
      </p:ext>
    </p:extLst>
  </p:cSld>
  <p:clrMapOvr>
    <a:masterClrMapping/>
  </p:clrMapOvr>
  <p:transition spd="slow">
    <p:pull dir="ld"/>
    <p:sndAc>
      <p:stSnd>
        <p:snd r:embed="rId2" name="cashreg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sz="54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Củng</a:t>
            </a:r>
            <a:r>
              <a:rPr lang="en-US" sz="5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cố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en-US" sz="5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1825625"/>
            <a:ext cx="114065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Thế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nào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là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chất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VD?</a:t>
            </a:r>
          </a:p>
          <a:p>
            <a:pPr marL="0" indent="0">
              <a:buNone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Thế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nào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là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Lượng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VD?</a:t>
            </a:r>
          </a:p>
          <a:p>
            <a:pPr marL="0" indent="0">
              <a:buNone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Thế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nào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là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Độ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VD?</a:t>
            </a:r>
          </a:p>
          <a:p>
            <a:pPr marL="0" indent="0">
              <a:buNone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Thế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nào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là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Điểm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nút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VD?</a:t>
            </a:r>
          </a:p>
          <a:p>
            <a:pPr marL="0" indent="0">
              <a:buNone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Hãy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nêu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cách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thức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biến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đổi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của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sự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vật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hiện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tượng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873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0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Bài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5</a:t>
            </a:r>
            <a:r>
              <a:rPr lang="en-US" sz="6000" b="1" dirty="0">
                <a:solidFill>
                  <a:srgbClr val="C00000"/>
                </a:solidFill>
                <a:latin typeface="Curlz MT" pitchFamily="82" charset="0"/>
              </a:rPr>
              <a:t>: </a:t>
            </a:r>
            <a:r>
              <a:rPr lang="en-US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 THỨC </a:t>
            </a:r>
            <a:r>
              <a:rPr lang="en-US" b="1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ĐỘNG, PHÁT TRIỂN </a:t>
            </a:r>
            <a:r>
              <a:rPr lang="en-US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 SỰ VẬT VÀ HIỆN TƯỢNG</a:t>
            </a:r>
            <a:br>
              <a:rPr lang="en-US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693" y="1462210"/>
            <a:ext cx="10515600" cy="52433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1) </a:t>
            </a:r>
            <a:r>
              <a:rPr lang="en-US" sz="40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chất</a:t>
            </a:r>
            <a:endParaRPr lang="en-US" sz="4000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hất 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để chỉ những thuộc tính cơ 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vốn có của sự vật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hiện tượng, tiêu biểu cho sự vật hiện tượng đó, phân biệt nó với các sự vật hiện tượng 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2" y="3619479"/>
            <a:ext cx="4021026" cy="2450123"/>
          </a:xfrm>
          <a:prstGeom prst="rect">
            <a:avLst/>
          </a:prstGeom>
        </p:spPr>
      </p:pic>
      <p:pic>
        <p:nvPicPr>
          <p:cNvPr id="10" name="Picture 9" descr="tải xuống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831" y="3619479"/>
            <a:ext cx="3962400" cy="260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035487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17" y="1233488"/>
            <a:ext cx="11558705" cy="5337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n/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n-US" sz="4000" b="1" u="sng" dirty="0" err="1">
                <a:ln/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en-US" sz="4000" b="1" dirty="0">
                <a:ln/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000" dirty="0">
              <a:solidFill>
                <a:srgbClr val="FF0066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Quicksand"/>
              </a:rPr>
              <a:t>  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 để chỉ những thuộc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sự vật hiện tượng, biểu thị trình độ phát triển (cao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thấp)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quy mô (lớn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nhỏ)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tốc độ vận động (nhanh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chậm)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số lượng (ít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nhiều)…của sự vật hiện tượng.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THPT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endParaRPr lang="vi-VN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(thuộc về số lượng)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0307" y="365125"/>
            <a:ext cx="114886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urlz MT" pitchFamily="82" charset="0"/>
              </a:rPr>
              <a:t>Bài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urlz MT" pitchFamily="82" charset="0"/>
              </a:rPr>
              <a:t> 5: 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CÁCH THỨC VẬN ĐỘNG, PHÁT TRIỂN CỦA SỰ VẬT VÀ HIỆN TƯỢNG</a:t>
            </a:r>
            <a:br>
              <a:rPr lang="en-US" sz="40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08" y="3995611"/>
            <a:ext cx="4700953" cy="27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23543"/>
      </p:ext>
    </p:extLst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17" y="1233488"/>
            <a:ext cx="11558705" cy="5337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n/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n-US" sz="4000" b="1" u="sng" dirty="0" err="1">
                <a:ln/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en-US" sz="4000" b="1" dirty="0">
                <a:ln/>
                <a:solidFill>
                  <a:srgbClr val="FF0066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4000" dirty="0">
              <a:solidFill>
                <a:srgbClr val="FF0066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Quicksand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      2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1 Oxy.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0307" y="365125"/>
            <a:ext cx="114886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urlz MT" pitchFamily="82" charset="0"/>
              </a:rPr>
              <a:t>Bài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urlz MT" pitchFamily="82" charset="0"/>
              </a:rPr>
              <a:t> 5: 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CÁCH THỨC VẬN ĐỘNG, PHÁT TRIỂN CỦA SỰ VẬT VÀ HIỆN TƯỢNG</a:t>
            </a:r>
            <a:br>
              <a:rPr lang="en-US" sz="40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/>
          </a:p>
        </p:txBody>
      </p:sp>
      <p:pic>
        <p:nvPicPr>
          <p:cNvPr id="6" name="Content Placeholder 4" descr="tải xuống (6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724" y="3477701"/>
            <a:ext cx="7172428" cy="308722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778369" y="2286000"/>
            <a:ext cx="539262" cy="1172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778369" y="2297723"/>
            <a:ext cx="691662" cy="52753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416697"/>
      </p:ext>
    </p:extLst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3000" t="-44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5" descr="55298131-1273628480-coc-nuoc-mat"/>
          <p:cNvPicPr>
            <a:picLocks noGrp="1" noChangeAspect="1" noChangeArrowheads="1"/>
          </p:cNvPicPr>
          <p:nvPr>
            <p:ph type="title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460" y="4142892"/>
            <a:ext cx="1339478" cy="10856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7" descr="nuoc-d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1" y="4312266"/>
            <a:ext cx="2215661" cy="101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945" y="1363912"/>
            <a:ext cx="11717218" cy="5896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3)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Quan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hệ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giữa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sự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biến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đổi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về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lượng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và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sự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biến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đổi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về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chất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:</a:t>
            </a:r>
            <a:endParaRPr lang="en-US" sz="32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a)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Sự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biến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đổi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về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lượng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và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sự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biến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đổi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về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endParaRPr lang="en-US" u="sng" dirty="0"/>
          </a:p>
          <a:p>
            <a:pPr>
              <a:buFont typeface="Wingdings" pitchFamily="2" charset="2"/>
              <a:buChar char="Ø"/>
            </a:pP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Giới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sự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đổi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thay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đổi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chất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sự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tượng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32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200" dirty="0">
              <a:solidFill>
                <a:srgbClr val="00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baseline="300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en-US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100</a:t>
            </a:r>
            <a:r>
              <a:rPr lang="en-US" b="1" baseline="300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1661" y="365125"/>
            <a:ext cx="114886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urlz MT" pitchFamily="82" charset="0"/>
              </a:rPr>
              <a:t>Bài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urlz MT" pitchFamily="82" charset="0"/>
              </a:rPr>
              <a:t> 5: 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CÁCH THỨC VẬN ĐỘNG, PHÁT TRIỂN CỦA SỰ VẬT VÀ HIỆN TƯỢNG</a:t>
            </a:r>
            <a:br>
              <a:rPr lang="en-US" sz="40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62001" y="5844208"/>
            <a:ext cx="2391507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96000" y="5844208"/>
            <a:ext cx="2497015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153508" y="5844208"/>
            <a:ext cx="3024554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/>
          <p:cNvSpPr/>
          <p:nvPr/>
        </p:nvSpPr>
        <p:spPr>
          <a:xfrm rot="5400000">
            <a:off x="4385580" y="4097095"/>
            <a:ext cx="515807" cy="2866294"/>
          </a:xfrm>
          <a:prstGeom prst="leftBrac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8" descr="nuoc-so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60" y="4170764"/>
            <a:ext cx="1535725" cy="115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2608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59" y="1520824"/>
            <a:ext cx="11928233" cy="49620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3)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Quan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hệ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giữa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sự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biến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đổi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về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lượng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và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sự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biến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đổi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về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3200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chất</a:t>
            </a:r>
            <a:r>
              <a:rPr lang="en-US" sz="3200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:</a:t>
            </a:r>
            <a:endParaRPr lang="en-US" sz="32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a)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Sự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biến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đổi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về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lượng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và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sự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biến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đổi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về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endParaRPr lang="en-US" u="sng" dirty="0"/>
          </a:p>
          <a:p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giới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sự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biến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đổi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thay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đổi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chất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sự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tượng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nút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pPr marL="0" indent="0">
              <a:buNone/>
            </a:pPr>
            <a:endParaRPr lang="en-US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0</a:t>
            </a:r>
            <a:r>
              <a:rPr lang="en-US" sz="3600" b="1" baseline="300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100</a:t>
            </a:r>
            <a:r>
              <a:rPr lang="en-US" sz="3600" b="1" baseline="3000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0c</a:t>
            </a:r>
            <a:r>
              <a:rPr lang="en-US" sz="3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66FF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1661" y="365125"/>
            <a:ext cx="114886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urlz MT" pitchFamily="82" charset="0"/>
              </a:rPr>
              <a:t>Bài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urlz MT" pitchFamily="82" charset="0"/>
              </a:rPr>
              <a:t> 5: 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CÁCH THỨC VẬN ĐỘNG, PHÁT TRIỂN CỦA SỰ VẬT VÀ HIỆN TƯỢNG</a:t>
            </a:r>
            <a:br>
              <a:rPr lang="en-US" sz="40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62001" y="5662245"/>
            <a:ext cx="2391507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96000" y="5662245"/>
            <a:ext cx="2497015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153508" y="5662245"/>
            <a:ext cx="3024554" cy="0"/>
          </a:xfrm>
          <a:prstGeom prst="straightConnector1">
            <a:avLst/>
          </a:prstGeom>
          <a:ln w="762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955682" y="5486401"/>
            <a:ext cx="342903" cy="351688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50923" y="5486401"/>
            <a:ext cx="342903" cy="351688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59429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69" y="1459149"/>
            <a:ext cx="11062191" cy="53988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3) </a:t>
            </a:r>
            <a:r>
              <a:rPr lang="en-US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Quan</a:t>
            </a:r>
            <a:r>
              <a:rPr lang="en-US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hệ</a:t>
            </a:r>
            <a:r>
              <a:rPr lang="en-US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giữa</a:t>
            </a:r>
            <a:r>
              <a:rPr lang="en-US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sự</a:t>
            </a:r>
            <a:r>
              <a:rPr lang="en-US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biến</a:t>
            </a:r>
            <a:r>
              <a:rPr lang="en-US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đổi</a:t>
            </a:r>
            <a:r>
              <a:rPr lang="en-US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về</a:t>
            </a:r>
            <a:r>
              <a:rPr lang="en-US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lượng</a:t>
            </a:r>
            <a:r>
              <a:rPr lang="en-US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và</a:t>
            </a:r>
            <a:r>
              <a:rPr lang="en-US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sự</a:t>
            </a:r>
            <a:r>
              <a:rPr lang="en-US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biến</a:t>
            </a:r>
            <a:r>
              <a:rPr lang="en-US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đổi</a:t>
            </a:r>
            <a:r>
              <a:rPr lang="en-US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về</a:t>
            </a:r>
            <a:r>
              <a:rPr lang="en-US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b="1" u="sng" dirty="0" err="1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chất</a:t>
            </a:r>
            <a:r>
              <a:rPr lang="en-US" b="1" u="sng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00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anose="04020705040A02060702" pitchFamily="82" charset="0"/>
              </a:rPr>
              <a:t>:</a:t>
            </a:r>
            <a:endParaRPr lang="en-US" u="sng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Sự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biến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đổi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về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lượng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và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sự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biến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đổi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về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Cách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thức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biến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đổi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sự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vật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hiện</a:t>
            </a:r>
            <a:r>
              <a:rPr lang="en-US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u="sng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tượng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FF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  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Bắt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đầu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là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sự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biến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đổi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về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lượng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dẫn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đến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sự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biến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đổi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về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chất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lượng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thay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đổi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trước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chất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biến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đổi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sau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=&gt;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lượng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đổi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chất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đổi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-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Lượng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có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thể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tăng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hoặc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giảm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trong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giới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hạn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của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độ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nhưng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khi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vượt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quá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giới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hạn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của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độ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chất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mới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sẽ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đời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 </a:t>
            </a:r>
            <a:r>
              <a:rPr lang="en-US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</a:t>
            </a:r>
            <a:r>
              <a:rPr lang="en-US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học</a:t>
            </a:r>
            <a:r>
              <a:rPr lang="en-US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rút</a:t>
            </a:r>
            <a:r>
              <a:rPr lang="en-US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+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Sự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tiết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kiệm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quá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đáng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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Sự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kiệt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+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Lòng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tự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hào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quá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đáng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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Tính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tự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91661" y="365125"/>
            <a:ext cx="114886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urlz MT" pitchFamily="82" charset="0"/>
              </a:rPr>
              <a:t>Bài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urlz MT" pitchFamily="82" charset="0"/>
              </a:rPr>
              <a:t> 5: 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CÁCH THỨC VẬN ĐỘNG, PHÁT TRIỂN CỦA SỰ VẬT VÀ HIỆN TƯỢNG</a:t>
            </a:r>
            <a:br>
              <a:rPr lang="en-US" sz="4000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364074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15" y="0"/>
            <a:ext cx="10814539" cy="1325563"/>
          </a:xfrm>
        </p:spPr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Qua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đoạn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phim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sau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em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rút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ra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điều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gì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4" name="Thiên thần và ác quỷ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7220" y="1008184"/>
            <a:ext cx="9658687" cy="5428758"/>
          </a:xfrm>
        </p:spPr>
      </p:pic>
    </p:spTree>
    <p:extLst>
      <p:ext uri="{BB962C8B-B14F-4D97-AF65-F5344CB8AC3E}">
        <p14:creationId xmlns:p14="http://schemas.microsoft.com/office/powerpoint/2010/main" val="385227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38" y="365125"/>
            <a:ext cx="10978662" cy="1325563"/>
          </a:xfrm>
        </p:spPr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đoạn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phim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rút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điều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gì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584" y="1664676"/>
            <a:ext cx="10515600" cy="4958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=&gt;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Lượng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vượt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giới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hạn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thì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mới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sẽ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đời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làm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nhiều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điều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xấu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thì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dù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là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thiên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thần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cũng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sẽ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trở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thành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ác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quỷ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và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ngược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lại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dù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là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ác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quỷ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nhưng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nếu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vẫn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luôn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biết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giúp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đỡ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người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khác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thì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chính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là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một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thiên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thần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245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867</Words>
  <Application>Microsoft Office PowerPoint</Application>
  <PresentationFormat>Widescreen</PresentationFormat>
  <Paragraphs>69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Algerian</vt:lpstr>
      <vt:lpstr>Arial</vt:lpstr>
      <vt:lpstr>Calibri</vt:lpstr>
      <vt:lpstr>Curlz MT</vt:lpstr>
      <vt:lpstr>Microsoft Sans Serif</vt:lpstr>
      <vt:lpstr>Quicksand</vt:lpstr>
      <vt:lpstr>Times New Roman</vt:lpstr>
      <vt:lpstr>Wingdings</vt:lpstr>
      <vt:lpstr>Wingdings 2</vt:lpstr>
      <vt:lpstr>Office Theme</vt:lpstr>
      <vt:lpstr>Bài 5 CÁCH THỨC VẬN ĐỘNG , PHÁT TRIỂN CỦA SỰ VẬT VÀ HIỆN TƯỢNG   (1 Tiết)</vt:lpstr>
      <vt:lpstr>Bài 5: CÁCH THỨC VẬN ĐỘNG, PHÁT TRIỂN CỦA SỰ VẬT VÀ HIỆN TƯỢNG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Qua đoạn phim sau em rút ra điều gì?</vt:lpstr>
      <vt:lpstr>  Qua đoạn phim sau em rút ra điều gì?</vt:lpstr>
      <vt:lpstr>PowerPoint Presentation</vt:lpstr>
      <vt:lpstr>  Củng cố:</vt:lpstr>
    </vt:vector>
  </TitlesOfParts>
  <Company>CTY TNHH MTV TAM KHUONG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Tæ 4</dc:title>
  <dc:creator>Administrator</dc:creator>
  <cp:lastModifiedBy>annguyennguyenthien@gmail.com</cp:lastModifiedBy>
  <cp:revision>84</cp:revision>
  <dcterms:created xsi:type="dcterms:W3CDTF">2018-09-23T02:53:30Z</dcterms:created>
  <dcterms:modified xsi:type="dcterms:W3CDTF">2021-09-22T02:22:48Z</dcterms:modified>
</cp:coreProperties>
</file>